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60" r:id="rId5"/>
    <p:sldId id="261"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6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334D819-9F07-4261-B09B-9E467E5D9002}" type="datetimeFigureOut">
              <a:rPr lang="en-US" dirty="0"/>
              <a:pPr/>
              <a:t>12/8/2019</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12/8/2019</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12/8/2019</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12/8/2019</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12/8/2019</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ncommunion.org/2004/10/18/saint-of-the-open-door/" TargetMode="External"/><Relationship Id="rId2" Type="http://schemas.openxmlformats.org/officeDocument/2006/relationships/image" Target="../media/image19.jpg"/><Relationship Id="rId1" Type="http://schemas.openxmlformats.org/officeDocument/2006/relationships/slideLayout" Target="../slideLayouts/slideLayout9.xml"/><Relationship Id="rId5" Type="http://schemas.openxmlformats.org/officeDocument/2006/relationships/hyperlink" Target="https://www.plough.com/en/topics/faith/witness/mother-maria-of-paris" TargetMode="External"/><Relationship Id="rId4" Type="http://schemas.openxmlformats.org/officeDocument/2006/relationships/hyperlink" Target="https://www.flickr.com/photos/jimforest/albums/72157594152181792/with/15806024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9A8E-204F-479D-A3F5-38EC4786590A}"/>
              </a:ext>
            </a:extLst>
          </p:cNvPr>
          <p:cNvSpPr>
            <a:spLocks noGrp="1"/>
          </p:cNvSpPr>
          <p:nvPr>
            <p:ph type="ctrTitle"/>
          </p:nvPr>
        </p:nvSpPr>
        <p:spPr/>
        <p:txBody>
          <a:bodyPr/>
          <a:lstStyle/>
          <a:p>
            <a:r>
              <a:rPr lang="en-US" dirty="0"/>
              <a:t>Encountering the Poor</a:t>
            </a:r>
          </a:p>
        </p:txBody>
      </p:sp>
      <p:sp>
        <p:nvSpPr>
          <p:cNvPr id="3" name="Subtitle 2">
            <a:extLst>
              <a:ext uri="{FF2B5EF4-FFF2-40B4-BE49-F238E27FC236}">
                <a16:creationId xmlns:a16="http://schemas.microsoft.com/office/drawing/2014/main" id="{E63CB1C0-BCF8-4D2C-89B9-13230937D44C}"/>
              </a:ext>
            </a:extLst>
          </p:cNvPr>
          <p:cNvSpPr>
            <a:spLocks noGrp="1"/>
          </p:cNvSpPr>
          <p:nvPr>
            <p:ph type="subTitle" idx="1"/>
          </p:nvPr>
        </p:nvSpPr>
        <p:spPr/>
        <p:txBody>
          <a:bodyPr/>
          <a:lstStyle/>
          <a:p>
            <a:r>
              <a:rPr lang="en-US" dirty="0"/>
              <a:t>St. Maria of Paris as a practical role model</a:t>
            </a:r>
          </a:p>
        </p:txBody>
      </p:sp>
    </p:spTree>
    <p:extLst>
      <p:ext uri="{BB962C8B-B14F-4D97-AF65-F5344CB8AC3E}">
        <p14:creationId xmlns:p14="http://schemas.microsoft.com/office/powerpoint/2010/main" val="1518104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552253E0-8D26-4A99-A750-1843DF284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3" name="Rectangle 12">
            <a:extLst>
              <a:ext uri="{FF2B5EF4-FFF2-40B4-BE49-F238E27FC236}">
                <a16:creationId xmlns:a16="http://schemas.microsoft.com/office/drawing/2014/main" id="{3E0E7458-8FF3-4F8F-82E3-30F03B9A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Content Placeholder 5">
            <a:extLst>
              <a:ext uri="{FF2B5EF4-FFF2-40B4-BE49-F238E27FC236}">
                <a16:creationId xmlns:a16="http://schemas.microsoft.com/office/drawing/2014/main" id="{A4861041-BB23-41E6-9225-FE20CDDEB950}"/>
              </a:ext>
            </a:extLst>
          </p:cNvPr>
          <p:cNvPicPr>
            <a:picLocks noGrp="1" noChangeAspect="1"/>
          </p:cNvPicPr>
          <p:nvPr>
            <p:ph sz="half" idx="1"/>
          </p:nvPr>
        </p:nvPicPr>
        <p:blipFill rotWithShape="1">
          <a:blip r:embed="rId2"/>
          <a:srcRect r="-1" b="3912"/>
          <a:stretch/>
        </p:blipFill>
        <p:spPr>
          <a:xfrm>
            <a:off x="7338646" y="10"/>
            <a:ext cx="4853354" cy="6857990"/>
          </a:xfrm>
          <a:prstGeom prst="rect">
            <a:avLst/>
          </a:prstGeom>
        </p:spPr>
      </p:pic>
      <p:sp>
        <p:nvSpPr>
          <p:cNvPr id="15"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D8737BE2-54E8-4745-B319-6A5E59E62315}"/>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a:t>St. Maria Skobtsova</a:t>
            </a:r>
            <a:endParaRPr lang="en-US" dirty="0"/>
          </a:p>
        </p:txBody>
      </p:sp>
      <p:sp>
        <p:nvSpPr>
          <p:cNvPr id="17" name="Rectangle 16">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7">
            <a:extLst>
              <a:ext uri="{FF2B5EF4-FFF2-40B4-BE49-F238E27FC236}">
                <a16:creationId xmlns:a16="http://schemas.microsoft.com/office/drawing/2014/main" id="{32E8C491-A985-495F-92F4-2ABF2C14F1EE}"/>
              </a:ext>
            </a:extLst>
          </p:cNvPr>
          <p:cNvPicPr>
            <a:picLocks noGrp="1" noChangeAspect="1"/>
          </p:cNvPicPr>
          <p:nvPr>
            <p:ph sz="half" idx="2"/>
          </p:nvPr>
        </p:nvPicPr>
        <p:blipFill>
          <a:blip r:embed="rId3"/>
          <a:stretch>
            <a:fillRect/>
          </a:stretch>
        </p:blipFill>
        <p:spPr>
          <a:xfrm>
            <a:off x="883784" y="2256902"/>
            <a:ext cx="3138695" cy="41430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F9A7B316-2E85-41F1-B84B-AB1961814272}"/>
              </a:ext>
            </a:extLst>
          </p:cNvPr>
          <p:cNvPicPr>
            <a:picLocks noChangeAspect="1"/>
          </p:cNvPicPr>
          <p:nvPr/>
        </p:nvPicPr>
        <p:blipFill rotWithShape="1">
          <a:blip r:embed="rId4"/>
          <a:srcRect l="7104" t="6685" b="2751"/>
          <a:stretch/>
        </p:blipFill>
        <p:spPr>
          <a:xfrm rot="498586">
            <a:off x="4388386" y="1029681"/>
            <a:ext cx="3138695" cy="41430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49316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6A2024-2CE9-41DC-8ECE-EA004352B1A8}"/>
              </a:ext>
            </a:extLst>
          </p:cNvPr>
          <p:cNvPicPr>
            <a:picLocks noChangeAspect="1"/>
          </p:cNvPicPr>
          <p:nvPr/>
        </p:nvPicPr>
        <p:blipFill>
          <a:blip r:embed="rId2"/>
          <a:stretch>
            <a:fillRect/>
          </a:stretch>
        </p:blipFill>
        <p:spPr>
          <a:xfrm>
            <a:off x="1430137" y="0"/>
            <a:ext cx="10761863" cy="6858000"/>
          </a:xfrm>
          <a:prstGeom prst="rect">
            <a:avLst/>
          </a:prstGeom>
        </p:spPr>
      </p:pic>
      <p:cxnSp>
        <p:nvCxnSpPr>
          <p:cNvPr id="8" name="Straight Connector 7">
            <a:extLst>
              <a:ext uri="{FF2B5EF4-FFF2-40B4-BE49-F238E27FC236}">
                <a16:creationId xmlns:a16="http://schemas.microsoft.com/office/drawing/2014/main" id="{F5591379-F001-48C8-A499-A6392D394352}"/>
              </a:ext>
            </a:extLst>
          </p:cNvPr>
          <p:cNvCxnSpPr/>
          <p:nvPr/>
        </p:nvCxnSpPr>
        <p:spPr>
          <a:xfrm flipV="1">
            <a:off x="8893175" y="1539875"/>
            <a:ext cx="730250" cy="6635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3E6B9F9-15AC-4012-AD84-8446AAA5493A}"/>
              </a:ext>
            </a:extLst>
          </p:cNvPr>
          <p:cNvCxnSpPr>
            <a:cxnSpLocks/>
          </p:cNvCxnSpPr>
          <p:nvPr/>
        </p:nvCxnSpPr>
        <p:spPr>
          <a:xfrm flipH="1" flipV="1">
            <a:off x="9621079" y="1542554"/>
            <a:ext cx="811032" cy="289427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3B12BC-810E-4032-8D1B-5F8AD1A9E72E}"/>
              </a:ext>
            </a:extLst>
          </p:cNvPr>
          <p:cNvCxnSpPr>
            <a:cxnSpLocks/>
          </p:cNvCxnSpPr>
          <p:nvPr/>
        </p:nvCxnSpPr>
        <p:spPr>
          <a:xfrm>
            <a:off x="10496885" y="4436828"/>
            <a:ext cx="811033" cy="50093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582ABCA-78A4-4476-B19B-1879B88C46AC}"/>
              </a:ext>
            </a:extLst>
          </p:cNvPr>
          <p:cNvCxnSpPr>
            <a:cxnSpLocks/>
          </p:cNvCxnSpPr>
          <p:nvPr/>
        </p:nvCxnSpPr>
        <p:spPr>
          <a:xfrm>
            <a:off x="8493899" y="4465698"/>
            <a:ext cx="2757197" cy="47206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0358B-3658-472D-89A8-88A25388F40E}"/>
              </a:ext>
            </a:extLst>
          </p:cNvPr>
          <p:cNvCxnSpPr>
            <a:cxnSpLocks/>
          </p:cNvCxnSpPr>
          <p:nvPr/>
        </p:nvCxnSpPr>
        <p:spPr>
          <a:xfrm>
            <a:off x="6368995" y="3773253"/>
            <a:ext cx="2079239" cy="66357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368D82-1FC0-4CBC-A21F-B8407CCCC9C0}"/>
              </a:ext>
            </a:extLst>
          </p:cNvPr>
          <p:cNvCxnSpPr>
            <a:cxnSpLocks/>
          </p:cNvCxnSpPr>
          <p:nvPr/>
        </p:nvCxnSpPr>
        <p:spPr>
          <a:xfrm flipV="1">
            <a:off x="6368995" y="2989691"/>
            <a:ext cx="1248355" cy="78356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Speech Bubble: Rectangle 27">
            <a:extLst>
              <a:ext uri="{FF2B5EF4-FFF2-40B4-BE49-F238E27FC236}">
                <a16:creationId xmlns:a16="http://schemas.microsoft.com/office/drawing/2014/main" id="{C4BA7548-EB07-4E91-A9E8-203C98D1DCEF}"/>
              </a:ext>
            </a:extLst>
          </p:cNvPr>
          <p:cNvSpPr/>
          <p:nvPr/>
        </p:nvSpPr>
        <p:spPr>
          <a:xfrm>
            <a:off x="7181788" y="179597"/>
            <a:ext cx="2367782" cy="999913"/>
          </a:xfrm>
          <a:prstGeom prst="wedgeRectCallout">
            <a:avLst>
              <a:gd name="adj1" fmla="val 22714"/>
              <a:gd name="adj2" fmla="val 150087"/>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a:r>
              <a:rPr lang="en-US" cap="all" dirty="0">
                <a:latin typeface="+mj-lt"/>
              </a:rPr>
              <a:t>Born </a:t>
            </a:r>
          </a:p>
          <a:p>
            <a:pPr marL="800100" lvl="1"/>
            <a:r>
              <a:rPr lang="en-US" sz="1600" dirty="0"/>
              <a:t>Elizaveta Pilenko</a:t>
            </a:r>
          </a:p>
          <a:p>
            <a:pPr marL="800100" lvl="1"/>
            <a:r>
              <a:rPr lang="en-US" sz="1600" dirty="0"/>
              <a:t>Riga, Latvia,1891</a:t>
            </a:r>
          </a:p>
        </p:txBody>
      </p:sp>
      <p:sp>
        <p:nvSpPr>
          <p:cNvPr id="36" name="Speech Bubble: Rectangle 35">
            <a:extLst>
              <a:ext uri="{FF2B5EF4-FFF2-40B4-BE49-F238E27FC236}">
                <a16:creationId xmlns:a16="http://schemas.microsoft.com/office/drawing/2014/main" id="{88D5E806-9BF5-4BD8-B643-7751F9F57A8C}"/>
              </a:ext>
            </a:extLst>
          </p:cNvPr>
          <p:cNvSpPr/>
          <p:nvPr/>
        </p:nvSpPr>
        <p:spPr>
          <a:xfrm>
            <a:off x="4124813" y="1141726"/>
            <a:ext cx="2642429" cy="1030589"/>
          </a:xfrm>
          <a:prstGeom prst="wedgeRectCallout">
            <a:avLst>
              <a:gd name="adj1" fmla="val 81032"/>
              <a:gd name="adj2" fmla="val 128751"/>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lvl="1"/>
            <a:r>
              <a:rPr lang="en-US" cap="all" dirty="0">
                <a:latin typeface="+mj-lt"/>
              </a:rPr>
              <a:t>Martyred</a:t>
            </a:r>
          </a:p>
          <a:p>
            <a:pPr marL="806450" lvl="1"/>
            <a:r>
              <a:rPr lang="en-US" sz="1600" dirty="0"/>
              <a:t>Ravensbrück Camp</a:t>
            </a:r>
          </a:p>
          <a:p>
            <a:pPr marL="806450" lvl="1"/>
            <a:r>
              <a:rPr lang="en-US" sz="1600" dirty="0"/>
              <a:t>Holy Saturday 1945</a:t>
            </a:r>
          </a:p>
        </p:txBody>
      </p:sp>
      <p:pic>
        <p:nvPicPr>
          <p:cNvPr id="38" name="Graphic 37" descr="Crown">
            <a:extLst>
              <a:ext uri="{FF2B5EF4-FFF2-40B4-BE49-F238E27FC236}">
                <a16:creationId xmlns:a16="http://schemas.microsoft.com/office/drawing/2014/main" id="{8D17E79B-DCD5-408E-948A-F4B045A12D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9085" y="1249374"/>
            <a:ext cx="815292" cy="815292"/>
          </a:xfrm>
          <a:prstGeom prst="rect">
            <a:avLst/>
          </a:prstGeom>
        </p:spPr>
      </p:pic>
      <p:sp>
        <p:nvSpPr>
          <p:cNvPr id="40" name="Speech Bubble: Rectangle 39">
            <a:extLst>
              <a:ext uri="{FF2B5EF4-FFF2-40B4-BE49-F238E27FC236}">
                <a16:creationId xmlns:a16="http://schemas.microsoft.com/office/drawing/2014/main" id="{19C35613-7EFB-42E6-9076-84211314C327}"/>
              </a:ext>
            </a:extLst>
          </p:cNvPr>
          <p:cNvSpPr/>
          <p:nvPr/>
        </p:nvSpPr>
        <p:spPr>
          <a:xfrm>
            <a:off x="1316262" y="2203451"/>
            <a:ext cx="2642429" cy="1225549"/>
          </a:xfrm>
          <a:prstGeom prst="wedgeRectCallout">
            <a:avLst>
              <a:gd name="adj1" fmla="val 138839"/>
              <a:gd name="adj2" fmla="val 78188"/>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lvl="1"/>
            <a:r>
              <a:rPr lang="en-US" cap="all" dirty="0">
                <a:latin typeface="+mj-lt"/>
              </a:rPr>
              <a:t>“Monasticism in the world”</a:t>
            </a:r>
          </a:p>
          <a:p>
            <a:pPr marL="806450" lvl="1"/>
            <a:r>
              <a:rPr lang="en-US" sz="1600" dirty="0"/>
              <a:t>77 rue de </a:t>
            </a:r>
            <a:r>
              <a:rPr lang="en-US" sz="1600" dirty="0" err="1"/>
              <a:t>Lourmel</a:t>
            </a:r>
            <a:endParaRPr lang="en-US" sz="1600" dirty="0"/>
          </a:p>
          <a:p>
            <a:pPr marL="806450" lvl="1"/>
            <a:r>
              <a:rPr lang="en-US" sz="1600" dirty="0"/>
              <a:t>Paris, 1932—1943</a:t>
            </a:r>
          </a:p>
        </p:txBody>
      </p:sp>
      <p:sp>
        <p:nvSpPr>
          <p:cNvPr id="43" name="Speech Bubble: Rectangle 42">
            <a:extLst>
              <a:ext uri="{FF2B5EF4-FFF2-40B4-BE49-F238E27FC236}">
                <a16:creationId xmlns:a16="http://schemas.microsoft.com/office/drawing/2014/main" id="{8CFE9815-5E3A-44E7-9E80-49BAE51C3F8E}"/>
              </a:ext>
            </a:extLst>
          </p:cNvPr>
          <p:cNvSpPr/>
          <p:nvPr/>
        </p:nvSpPr>
        <p:spPr>
          <a:xfrm>
            <a:off x="9461917" y="1703493"/>
            <a:ext cx="2642428" cy="1225549"/>
          </a:xfrm>
          <a:prstGeom prst="wedgeRectCallout">
            <a:avLst>
              <a:gd name="adj1" fmla="val -42988"/>
              <a:gd name="adj2" fmla="val -62263"/>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a:r>
              <a:rPr lang="en-US" cap="all" dirty="0">
                <a:latin typeface="+mj-lt"/>
              </a:rPr>
              <a:t>Radical, Poet, mother</a:t>
            </a:r>
          </a:p>
          <a:p>
            <a:pPr marL="800100" lvl="1"/>
            <a:r>
              <a:rPr lang="en-US" sz="1600" dirty="0"/>
              <a:t>St. </a:t>
            </a:r>
            <a:r>
              <a:rPr lang="en-US" sz="1600" dirty="0" err="1"/>
              <a:t>Petersberg</a:t>
            </a:r>
            <a:endParaRPr lang="en-US" sz="1600" dirty="0"/>
          </a:p>
          <a:p>
            <a:pPr marL="800100" lvl="1"/>
            <a:r>
              <a:rPr lang="en-US" sz="1600" dirty="0"/>
              <a:t>Russia, 1906—1913</a:t>
            </a:r>
          </a:p>
        </p:txBody>
      </p:sp>
      <p:pic>
        <p:nvPicPr>
          <p:cNvPr id="46" name="Graphic 45" descr="Pencil">
            <a:extLst>
              <a:ext uri="{FF2B5EF4-FFF2-40B4-BE49-F238E27FC236}">
                <a16:creationId xmlns:a16="http://schemas.microsoft.com/office/drawing/2014/main" id="{C7543209-AD7A-4202-B6AE-39FEDDC4A7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61917" y="1925303"/>
            <a:ext cx="867444" cy="867444"/>
          </a:xfrm>
          <a:prstGeom prst="rect">
            <a:avLst/>
          </a:prstGeom>
        </p:spPr>
      </p:pic>
      <p:sp>
        <p:nvSpPr>
          <p:cNvPr id="47" name="Speech Bubble: Rectangle 46">
            <a:extLst>
              <a:ext uri="{FF2B5EF4-FFF2-40B4-BE49-F238E27FC236}">
                <a16:creationId xmlns:a16="http://schemas.microsoft.com/office/drawing/2014/main" id="{A02C8544-9173-4346-9A95-9534C9063C8A}"/>
              </a:ext>
            </a:extLst>
          </p:cNvPr>
          <p:cNvSpPr/>
          <p:nvPr/>
        </p:nvSpPr>
        <p:spPr>
          <a:xfrm>
            <a:off x="7824553" y="3012116"/>
            <a:ext cx="2895980" cy="1030589"/>
          </a:xfrm>
          <a:prstGeom prst="wedgeRectCallout">
            <a:avLst>
              <a:gd name="adj1" fmla="val 40994"/>
              <a:gd name="adj2" fmla="val 90857"/>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lvl="1"/>
            <a:r>
              <a:rPr lang="en-US" cap="all" dirty="0">
                <a:latin typeface="+mj-lt"/>
              </a:rPr>
              <a:t>Elected &amp; Arrested</a:t>
            </a:r>
          </a:p>
          <a:p>
            <a:pPr marL="806450" lvl="1"/>
            <a:r>
              <a:rPr lang="en-US" sz="1600" dirty="0"/>
              <a:t>Anapa</a:t>
            </a:r>
          </a:p>
          <a:p>
            <a:pPr marL="806450" lvl="1"/>
            <a:r>
              <a:rPr lang="en-US" sz="1600" dirty="0"/>
              <a:t>Russia, 1918</a:t>
            </a:r>
          </a:p>
        </p:txBody>
      </p:sp>
      <p:pic>
        <p:nvPicPr>
          <p:cNvPr id="49" name="Graphic 48" descr="Jail">
            <a:extLst>
              <a:ext uri="{FF2B5EF4-FFF2-40B4-BE49-F238E27FC236}">
                <a16:creationId xmlns:a16="http://schemas.microsoft.com/office/drawing/2014/main" id="{0E98CAA1-DC66-462E-8D74-089B15E719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25819" y="3070210"/>
            <a:ext cx="914400" cy="914400"/>
          </a:xfrm>
          <a:prstGeom prst="rect">
            <a:avLst/>
          </a:prstGeom>
        </p:spPr>
      </p:pic>
      <p:sp>
        <p:nvSpPr>
          <p:cNvPr id="50" name="Speech Bubble: Rectangle 49">
            <a:extLst>
              <a:ext uri="{FF2B5EF4-FFF2-40B4-BE49-F238E27FC236}">
                <a16:creationId xmlns:a16="http://schemas.microsoft.com/office/drawing/2014/main" id="{BB812D3A-5E07-4389-82F1-6F926DFB9C86}"/>
              </a:ext>
            </a:extLst>
          </p:cNvPr>
          <p:cNvSpPr/>
          <p:nvPr/>
        </p:nvSpPr>
        <p:spPr>
          <a:xfrm>
            <a:off x="8009132" y="4881653"/>
            <a:ext cx="2328591" cy="1030589"/>
          </a:xfrm>
          <a:prstGeom prst="wedgeRectCallout">
            <a:avLst>
              <a:gd name="adj1" fmla="val 91534"/>
              <a:gd name="adj2" fmla="val -43542"/>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lvl="1"/>
            <a:r>
              <a:rPr lang="en-US" cap="all" dirty="0">
                <a:latin typeface="+mj-lt"/>
              </a:rPr>
              <a:t>Birth of </a:t>
            </a:r>
            <a:r>
              <a:rPr lang="en-US" cap="all" dirty="0" err="1">
                <a:latin typeface="+mj-lt"/>
              </a:rPr>
              <a:t>Yura</a:t>
            </a:r>
            <a:endParaRPr lang="en-US" cap="all" dirty="0">
              <a:latin typeface="+mj-lt"/>
            </a:endParaRPr>
          </a:p>
          <a:p>
            <a:pPr marL="806450" lvl="1"/>
            <a:r>
              <a:rPr lang="en-US" sz="1600" dirty="0"/>
              <a:t>Tbilisi</a:t>
            </a:r>
          </a:p>
          <a:p>
            <a:pPr marL="806450" lvl="1"/>
            <a:r>
              <a:rPr lang="en-US" sz="1600" dirty="0"/>
              <a:t>Georgia, 1920</a:t>
            </a:r>
          </a:p>
        </p:txBody>
      </p:sp>
      <p:pic>
        <p:nvPicPr>
          <p:cNvPr id="52" name="Graphic 51" descr="Rattle">
            <a:extLst>
              <a:ext uri="{FF2B5EF4-FFF2-40B4-BE49-F238E27FC236}">
                <a16:creationId xmlns:a16="http://schemas.microsoft.com/office/drawing/2014/main" id="{F7A5E5FC-1031-4C75-A03E-643A6E9122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91034" y="4916813"/>
            <a:ext cx="914400" cy="914400"/>
          </a:xfrm>
          <a:prstGeom prst="rect">
            <a:avLst/>
          </a:prstGeom>
        </p:spPr>
      </p:pic>
      <p:sp>
        <p:nvSpPr>
          <p:cNvPr id="53" name="Speech Bubble: Rectangle 52">
            <a:extLst>
              <a:ext uri="{FF2B5EF4-FFF2-40B4-BE49-F238E27FC236}">
                <a16:creationId xmlns:a16="http://schemas.microsoft.com/office/drawing/2014/main" id="{08E9AF7D-50C0-4803-8551-51699E497323}"/>
              </a:ext>
            </a:extLst>
          </p:cNvPr>
          <p:cNvSpPr/>
          <p:nvPr/>
        </p:nvSpPr>
        <p:spPr>
          <a:xfrm>
            <a:off x="4279443" y="4161526"/>
            <a:ext cx="2642429" cy="1030589"/>
          </a:xfrm>
          <a:prstGeom prst="wedgeRectCallout">
            <a:avLst>
              <a:gd name="adj1" fmla="val 108836"/>
              <a:gd name="adj2" fmla="val -21876"/>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6450" lvl="1"/>
            <a:r>
              <a:rPr lang="en-US" cap="all" dirty="0">
                <a:latin typeface="+mj-lt"/>
              </a:rPr>
              <a:t>Birth of Anastasia</a:t>
            </a:r>
          </a:p>
          <a:p>
            <a:pPr marL="806450" lvl="1"/>
            <a:r>
              <a:rPr lang="en-US" sz="1600" dirty="0"/>
              <a:t>Yugoslavia,1921</a:t>
            </a:r>
          </a:p>
        </p:txBody>
      </p:sp>
      <p:pic>
        <p:nvPicPr>
          <p:cNvPr id="54" name="Graphic 53" descr="Rattle">
            <a:extLst>
              <a:ext uri="{FF2B5EF4-FFF2-40B4-BE49-F238E27FC236}">
                <a16:creationId xmlns:a16="http://schemas.microsoft.com/office/drawing/2014/main" id="{A2FDF2F4-2407-4FC9-886A-406289EBEF5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77928" y="4219620"/>
            <a:ext cx="914400" cy="914400"/>
          </a:xfrm>
          <a:prstGeom prst="rect">
            <a:avLst/>
          </a:prstGeom>
        </p:spPr>
      </p:pic>
      <p:pic>
        <p:nvPicPr>
          <p:cNvPr id="56" name="Graphic 55" descr="Baby">
            <a:extLst>
              <a:ext uri="{FF2B5EF4-FFF2-40B4-BE49-F238E27FC236}">
                <a16:creationId xmlns:a16="http://schemas.microsoft.com/office/drawing/2014/main" id="{AD37EFAE-8CFD-4BAB-ACE6-F8EF7059194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30006" y="287771"/>
            <a:ext cx="783564" cy="783564"/>
          </a:xfrm>
          <a:prstGeom prst="rect">
            <a:avLst/>
          </a:prstGeom>
        </p:spPr>
      </p:pic>
      <p:pic>
        <p:nvPicPr>
          <p:cNvPr id="58" name="Graphic 57" descr="Heart">
            <a:extLst>
              <a:ext uri="{FF2B5EF4-FFF2-40B4-BE49-F238E27FC236}">
                <a16:creationId xmlns:a16="http://schemas.microsoft.com/office/drawing/2014/main" id="{F2D4C9AB-390D-4629-8D8C-5447E0FE188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322420" y="2359025"/>
            <a:ext cx="914400" cy="914400"/>
          </a:xfrm>
          <a:prstGeom prst="rect">
            <a:avLst/>
          </a:prstGeom>
        </p:spPr>
      </p:pic>
    </p:spTree>
    <p:extLst>
      <p:ext uri="{BB962C8B-B14F-4D97-AF65-F5344CB8AC3E}">
        <p14:creationId xmlns:p14="http://schemas.microsoft.com/office/powerpoint/2010/main" val="143559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0"/>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6" grpId="0" animBg="1"/>
      <p:bldP spid="40" grpId="0" animBg="1"/>
      <p:bldP spid="43" grpId="0" animBg="1"/>
      <p:bldP spid="47" grpId="0" animBg="1"/>
      <p:bldP spid="50"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EFE455-EDF8-4A60-A474-569596D054DD}"/>
              </a:ext>
            </a:extLst>
          </p:cNvPr>
          <p:cNvSpPr>
            <a:spLocks noGrp="1"/>
          </p:cNvSpPr>
          <p:nvPr>
            <p:ph type="body" sz="half" idx="4294967295"/>
          </p:nvPr>
        </p:nvSpPr>
        <p:spPr>
          <a:xfrm>
            <a:off x="5483436" y="763350"/>
            <a:ext cx="5797708" cy="5318434"/>
          </a:xfrm>
        </p:spPr>
        <p:txBody>
          <a:bodyPr vert="horz" lIns="91440" tIns="45720" rIns="91440" bIns="45720" rtlCol="0">
            <a:normAutofit/>
          </a:bodyPr>
          <a:lstStyle/>
          <a:p>
            <a:pPr marL="0" indent="0">
              <a:lnSpc>
                <a:spcPct val="100000"/>
              </a:lnSpc>
              <a:spcBef>
                <a:spcPts val="700"/>
              </a:spcBef>
              <a:buNone/>
            </a:pPr>
            <a:r>
              <a:rPr lang="en-US" sz="1700" dirty="0">
                <a:solidFill>
                  <a:srgbClr val="000000"/>
                </a:solidFill>
              </a:rPr>
              <a:t>“[S]he went to the steel foundry in </a:t>
            </a:r>
            <a:r>
              <a:rPr lang="en-US" sz="1700" dirty="0" err="1">
                <a:solidFill>
                  <a:srgbClr val="000000"/>
                </a:solidFill>
              </a:rPr>
              <a:t>Creusot</a:t>
            </a:r>
            <a:r>
              <a:rPr lang="en-US" sz="1700" dirty="0">
                <a:solidFill>
                  <a:srgbClr val="000000"/>
                </a:solidFill>
              </a:rPr>
              <a:t>, where a large number of Russian [refugees] were working. She came there and announced that she was preparing to give a series of lectures on Dostoevsky. She was met with general howling: "We do not need Dostoevsky. We need linen ironed, we need our rooms cleaned, we need our clothes mended -- and you bring us Dostoevsky!" And she answered: "Fine, if that is needed, let us leave Dostoevsky alone." And for several days she cleaned rooms, sewed, mended, ironed, cleaned. When she had finished doing all that, they asked her to talk about Dostoevsky. This made a big impression on me, because she did not say: "I did not come here to iron for you or clean your rooms. Can you not do that yourselves?" She responded immediately and in this way she won the hearts and minds of the people.”</a:t>
            </a:r>
          </a:p>
          <a:p>
            <a:pPr marL="0" indent="0">
              <a:lnSpc>
                <a:spcPct val="100000"/>
              </a:lnSpc>
              <a:spcBef>
                <a:spcPts val="700"/>
              </a:spcBef>
              <a:buNone/>
            </a:pPr>
            <a:endParaRPr lang="en-US" sz="1700" dirty="0">
              <a:solidFill>
                <a:srgbClr val="000000"/>
              </a:solidFill>
            </a:endParaRPr>
          </a:p>
          <a:p>
            <a:pPr marL="339725" indent="-339725">
              <a:lnSpc>
                <a:spcPct val="100000"/>
              </a:lnSpc>
              <a:buNone/>
            </a:pPr>
            <a:r>
              <a:rPr lang="en-US" sz="1700" dirty="0">
                <a:solidFill>
                  <a:schemeClr val="tx1">
                    <a:lumMod val="50000"/>
                    <a:lumOff val="50000"/>
                  </a:schemeClr>
                </a:solidFill>
              </a:rPr>
              <a:t>—	Metropolitan Anthony Bloom recalls a friend’s story about St. Maria during her work with the Russian Student Christian Movement</a:t>
            </a:r>
          </a:p>
        </p:txBody>
      </p:sp>
      <p:pic>
        <p:nvPicPr>
          <p:cNvPr id="16" name="Picture 15">
            <a:extLst>
              <a:ext uri="{FF2B5EF4-FFF2-40B4-BE49-F238E27FC236}">
                <a16:creationId xmlns:a16="http://schemas.microsoft.com/office/drawing/2014/main" id="{A8449C95-3490-422C-8B56-0DC12F4A949F}"/>
              </a:ext>
            </a:extLst>
          </p:cNvPr>
          <p:cNvPicPr>
            <a:picLocks noChangeAspect="1"/>
          </p:cNvPicPr>
          <p:nvPr/>
        </p:nvPicPr>
        <p:blipFill>
          <a:blip r:embed="rId2"/>
          <a:stretch>
            <a:fillRect/>
          </a:stretch>
        </p:blipFill>
        <p:spPr>
          <a:xfrm>
            <a:off x="1438644" y="1206500"/>
            <a:ext cx="3530600" cy="4445000"/>
          </a:xfrm>
          <a:prstGeom prst="ellipse">
            <a:avLst/>
          </a:prstGeom>
          <a:ln>
            <a:noFill/>
          </a:ln>
          <a:effectLst>
            <a:softEdge rad="112500"/>
          </a:effectLst>
        </p:spPr>
      </p:pic>
    </p:spTree>
    <p:extLst>
      <p:ext uri="{BB962C8B-B14F-4D97-AF65-F5344CB8AC3E}">
        <p14:creationId xmlns:p14="http://schemas.microsoft.com/office/powerpoint/2010/main" val="30447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AA666EE-D4A8-4C13-877A-8B31F36A2AE7}"/>
              </a:ext>
            </a:extLst>
          </p:cNvPr>
          <p:cNvSpPr>
            <a:spLocks noGrp="1"/>
          </p:cNvSpPr>
          <p:nvPr>
            <p:ph sz="half" idx="1"/>
          </p:nvPr>
        </p:nvSpPr>
        <p:spPr>
          <a:xfrm>
            <a:off x="1306032" y="1619250"/>
            <a:ext cx="4800600" cy="3619500"/>
          </a:xfrm>
        </p:spPr>
        <p:txBody>
          <a:bodyPr>
            <a:normAutofit lnSpcReduction="10000"/>
          </a:bodyPr>
          <a:lstStyle/>
          <a:p>
            <a:pPr marL="0" indent="0">
              <a:buNone/>
            </a:pPr>
            <a:r>
              <a:rPr lang="en-US" dirty="0"/>
              <a:t>“She exercised an enormous influence on us all. No matter what our nationality, age, political convictions — this had no significance whatever. Mother Maria was adored by all. The younger prisoners gained particularly from her concern. She took us under her wing. We were cut off from our families, and somehow she provided us with a family.”</a:t>
            </a:r>
          </a:p>
          <a:p>
            <a:pPr marL="339725" indent="-339725">
              <a:buNone/>
            </a:pPr>
            <a:r>
              <a:rPr lang="en-US" dirty="0">
                <a:solidFill>
                  <a:schemeClr val="accent1"/>
                </a:solidFill>
              </a:rPr>
              <a:t>—	</a:t>
            </a:r>
            <a:r>
              <a:rPr lang="en-US" dirty="0" err="1">
                <a:solidFill>
                  <a:schemeClr val="accent1"/>
                </a:solidFill>
              </a:rPr>
              <a:t>Rosane</a:t>
            </a:r>
            <a:r>
              <a:rPr lang="en-US" dirty="0">
                <a:solidFill>
                  <a:schemeClr val="accent1"/>
                </a:solidFill>
              </a:rPr>
              <a:t> </a:t>
            </a:r>
            <a:r>
              <a:rPr lang="en-US" dirty="0" err="1">
                <a:solidFill>
                  <a:schemeClr val="accent1"/>
                </a:solidFill>
              </a:rPr>
              <a:t>Lascroux</a:t>
            </a:r>
            <a:r>
              <a:rPr lang="en-US" dirty="0">
                <a:solidFill>
                  <a:schemeClr val="accent1"/>
                </a:solidFill>
              </a:rPr>
              <a:t>, fellow prisoner at Ravensbrück</a:t>
            </a:r>
          </a:p>
        </p:txBody>
      </p:sp>
      <p:sp>
        <p:nvSpPr>
          <p:cNvPr id="6" name="Content Placeholder 5">
            <a:extLst>
              <a:ext uri="{FF2B5EF4-FFF2-40B4-BE49-F238E27FC236}">
                <a16:creationId xmlns:a16="http://schemas.microsoft.com/office/drawing/2014/main" id="{D89B3BB4-D4D3-4DAE-A90F-514944372EC0}"/>
              </a:ext>
            </a:extLst>
          </p:cNvPr>
          <p:cNvSpPr>
            <a:spLocks noGrp="1"/>
          </p:cNvSpPr>
          <p:nvPr>
            <p:ph sz="half" idx="2"/>
          </p:nvPr>
        </p:nvSpPr>
        <p:spPr>
          <a:xfrm>
            <a:off x="6658428" y="1619250"/>
            <a:ext cx="4800600" cy="3619500"/>
          </a:xfrm>
        </p:spPr>
        <p:txBody>
          <a:bodyPr>
            <a:normAutofit lnSpcReduction="10000"/>
          </a:bodyPr>
          <a:lstStyle/>
          <a:p>
            <a:pPr marL="0" indent="0">
              <a:buNone/>
            </a:pPr>
            <a:r>
              <a:rPr lang="en-US" dirty="0"/>
              <a:t>“It is very possible that [Mother Maria] took the place of a frantic companion. It would have been entirely in keeping with her generous life. In any case she offered herself consciously to the holocaust ... thus assisting each one of us to accept the cross .... She radiated the peace of God and communicated it to us.”</a:t>
            </a:r>
          </a:p>
          <a:p>
            <a:pPr marL="339725" indent="-339725">
              <a:buNone/>
            </a:pPr>
            <a:r>
              <a:rPr lang="en-US" dirty="0">
                <a:solidFill>
                  <a:schemeClr val="accent1"/>
                </a:solidFill>
              </a:rPr>
              <a:t>— 	Jacqueline </a:t>
            </a:r>
            <a:r>
              <a:rPr lang="en-US" dirty="0" err="1">
                <a:solidFill>
                  <a:schemeClr val="accent1"/>
                </a:solidFill>
              </a:rPr>
              <a:t>Pery</a:t>
            </a:r>
            <a:r>
              <a:rPr lang="en-US" dirty="0">
                <a:solidFill>
                  <a:schemeClr val="accent1"/>
                </a:solidFill>
              </a:rPr>
              <a:t>, fellow prisoner at Ravensbrück</a:t>
            </a:r>
          </a:p>
        </p:txBody>
      </p:sp>
    </p:spTree>
    <p:extLst>
      <p:ext uri="{BB962C8B-B14F-4D97-AF65-F5344CB8AC3E}">
        <p14:creationId xmlns:p14="http://schemas.microsoft.com/office/powerpoint/2010/main" val="13445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 name="Freeform 6">
            <a:extLst>
              <a:ext uri="{FF2B5EF4-FFF2-40B4-BE49-F238E27FC236}">
                <a16:creationId xmlns:a16="http://schemas.microsoft.com/office/drawing/2014/main" id="{EBF1E1B7-3DE3-4255-89E2-E2726F2BB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35" name="Rectangle 25">
            <a:extLst>
              <a:ext uri="{FF2B5EF4-FFF2-40B4-BE49-F238E27FC236}">
                <a16:creationId xmlns:a16="http://schemas.microsoft.com/office/drawing/2014/main" id="{75E81CEE-093A-4825-94F3-1E1675668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27">
            <a:extLst>
              <a:ext uri="{FF2B5EF4-FFF2-40B4-BE49-F238E27FC236}">
                <a16:creationId xmlns:a16="http://schemas.microsoft.com/office/drawing/2014/main" id="{DB5F6A15-C6D7-4DB5-B0E3-FB5CF8032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21FA82-4769-40D1-8AF7-F3D980F99E3D}"/>
              </a:ext>
            </a:extLst>
          </p:cNvPr>
          <p:cNvPicPr>
            <a:picLocks noChangeAspect="1"/>
          </p:cNvPicPr>
          <p:nvPr/>
        </p:nvPicPr>
        <p:blipFill rotWithShape="1">
          <a:blip r:embed="rId2"/>
          <a:srcRect l="11446" r="8218"/>
          <a:stretch/>
        </p:blipFill>
        <p:spPr>
          <a:xfrm>
            <a:off x="7818540" y="0"/>
            <a:ext cx="3829057" cy="6857990"/>
          </a:xfrm>
          <a:prstGeom prst="rect">
            <a:avLst/>
          </a:prstGeom>
        </p:spPr>
      </p:pic>
      <p:sp>
        <p:nvSpPr>
          <p:cNvPr id="37" name="Freeform 13">
            <a:extLst>
              <a:ext uri="{FF2B5EF4-FFF2-40B4-BE49-F238E27FC236}">
                <a16:creationId xmlns:a16="http://schemas.microsoft.com/office/drawing/2014/main" id="{70EE3EB9-9D19-4C8D-8337-65B026E17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6" name="Title 5">
            <a:extLst>
              <a:ext uri="{FF2B5EF4-FFF2-40B4-BE49-F238E27FC236}">
                <a16:creationId xmlns:a16="http://schemas.microsoft.com/office/drawing/2014/main" id="{9B54CBC9-4D26-4D63-B46F-3DBD885B21CC}"/>
              </a:ext>
            </a:extLst>
          </p:cNvPr>
          <p:cNvSpPr>
            <a:spLocks noGrp="1"/>
          </p:cNvSpPr>
          <p:nvPr>
            <p:ph type="title"/>
          </p:nvPr>
        </p:nvSpPr>
        <p:spPr>
          <a:xfrm>
            <a:off x="544403" y="1098388"/>
            <a:ext cx="7818540" cy="4394988"/>
          </a:xfrm>
        </p:spPr>
        <p:txBody>
          <a:bodyPr vert="horz" lIns="91440" tIns="45720" rIns="91440" bIns="45720" rtlCol="0" anchor="ctr">
            <a:normAutofit/>
          </a:bodyPr>
          <a:lstStyle/>
          <a:p>
            <a:r>
              <a:rPr lang="en-US" sz="4000" spc="800" dirty="0"/>
              <a:t>“I would say that we should not give away a single piece of bread unless the recipient means something as a person for us.”</a:t>
            </a:r>
          </a:p>
        </p:txBody>
      </p:sp>
      <p:sp>
        <p:nvSpPr>
          <p:cNvPr id="32" name="Rectangle 31">
            <a:extLst>
              <a:ext uri="{FF2B5EF4-FFF2-40B4-BE49-F238E27FC236}">
                <a16:creationId xmlns:a16="http://schemas.microsoft.com/office/drawing/2014/main" id="{7C0AC2E3-4309-4DC9-AB89-9A199B576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Freeform 16">
            <a:extLst>
              <a:ext uri="{FF2B5EF4-FFF2-40B4-BE49-F238E27FC236}">
                <a16:creationId xmlns:a16="http://schemas.microsoft.com/office/drawing/2014/main" id="{55810C7D-342F-4349-ACE9-E99E72885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395674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6">
            <a:extLst>
              <a:ext uri="{FF2B5EF4-FFF2-40B4-BE49-F238E27FC236}">
                <a16:creationId xmlns:a16="http://schemas.microsoft.com/office/drawing/2014/main" id="{6629657A-860C-4A7C-9F5A-799BB156D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8" name="Rectangle 17">
            <a:extLst>
              <a:ext uri="{FF2B5EF4-FFF2-40B4-BE49-F238E27FC236}">
                <a16:creationId xmlns:a16="http://schemas.microsoft.com/office/drawing/2014/main" id="{6A5D5BD3-8E99-42AC-9B1C-8A833299A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9">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1">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6" name="Title 5">
            <a:extLst>
              <a:ext uri="{FF2B5EF4-FFF2-40B4-BE49-F238E27FC236}">
                <a16:creationId xmlns:a16="http://schemas.microsoft.com/office/drawing/2014/main" id="{92BAA641-3880-4C0A-876A-E91B39D56409}"/>
              </a:ext>
            </a:extLst>
          </p:cNvPr>
          <p:cNvSpPr>
            <a:spLocks noGrp="1"/>
          </p:cNvSpPr>
          <p:nvPr>
            <p:ph type="title"/>
          </p:nvPr>
        </p:nvSpPr>
        <p:spPr>
          <a:xfrm>
            <a:off x="8337883" y="457200"/>
            <a:ext cx="3092117" cy="1196670"/>
          </a:xfrm>
        </p:spPr>
        <p:txBody>
          <a:bodyPr vert="horz" lIns="91440" tIns="45720" rIns="91440" bIns="45720" rtlCol="0" anchor="b">
            <a:normAutofit/>
          </a:bodyPr>
          <a:lstStyle/>
          <a:p>
            <a:pPr>
              <a:lnSpc>
                <a:spcPct val="90000"/>
              </a:lnSpc>
            </a:pPr>
            <a:r>
              <a:rPr lang="en-US" spc="200" dirty="0">
                <a:latin typeface="+mj-lt"/>
              </a:rPr>
              <a:t>Sources</a:t>
            </a:r>
          </a:p>
        </p:txBody>
      </p:sp>
      <p:pic>
        <p:nvPicPr>
          <p:cNvPr id="11" name="Picture Placeholder 10">
            <a:extLst>
              <a:ext uri="{FF2B5EF4-FFF2-40B4-BE49-F238E27FC236}">
                <a16:creationId xmlns:a16="http://schemas.microsoft.com/office/drawing/2014/main" id="{963F5CE2-4BA6-4B05-9C50-60EB40C05BA1}"/>
              </a:ext>
            </a:extLst>
          </p:cNvPr>
          <p:cNvPicPr>
            <a:picLocks noGrp="1" noChangeAspect="1"/>
          </p:cNvPicPr>
          <p:nvPr>
            <p:ph type="pic" idx="1"/>
          </p:nvPr>
        </p:nvPicPr>
        <p:blipFill>
          <a:blip r:embed="rId2"/>
          <a:srcRect l="9993" r="9993"/>
          <a:stretch>
            <a:fillRect/>
          </a:stretch>
        </p:blipFill>
        <p:spPr>
          <a:xfrm>
            <a:off x="1091198" y="643464"/>
            <a:ext cx="5649730" cy="5260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7">
            <a:extLst>
              <a:ext uri="{FF2B5EF4-FFF2-40B4-BE49-F238E27FC236}">
                <a16:creationId xmlns:a16="http://schemas.microsoft.com/office/drawing/2014/main" id="{9F9CD2E5-699E-4B7E-8DC7-316EF6C537A9}"/>
              </a:ext>
            </a:extLst>
          </p:cNvPr>
          <p:cNvSpPr>
            <a:spLocks noGrp="1"/>
          </p:cNvSpPr>
          <p:nvPr>
            <p:ph type="body" sz="half" idx="2"/>
          </p:nvPr>
        </p:nvSpPr>
        <p:spPr>
          <a:xfrm>
            <a:off x="8339328" y="1655065"/>
            <a:ext cx="3090672" cy="4224528"/>
          </a:xfrm>
        </p:spPr>
        <p:txBody>
          <a:bodyPr vert="horz" lIns="91440" tIns="45720" rIns="91440" bIns="45720" rtlCol="0">
            <a:normAutofit/>
          </a:bodyPr>
          <a:lstStyle/>
          <a:p>
            <a:pPr indent="-228600">
              <a:lnSpc>
                <a:spcPct val="110000"/>
              </a:lnSpc>
              <a:spcBef>
                <a:spcPts val="700"/>
              </a:spcBef>
            </a:pPr>
            <a:endParaRPr lang="en-US" dirty="0">
              <a:solidFill>
                <a:srgbClr val="FFFFFF"/>
              </a:solidFill>
            </a:endParaRPr>
          </a:p>
          <a:p>
            <a:pPr indent="-228600">
              <a:lnSpc>
                <a:spcPct val="110000"/>
              </a:lnSpc>
              <a:spcBef>
                <a:spcPts val="700"/>
              </a:spcBef>
            </a:pPr>
            <a:r>
              <a:rPr lang="en-US" dirty="0">
                <a:solidFill>
                  <a:srgbClr val="FFFFFF"/>
                </a:solidFill>
              </a:rPr>
              <a:t>Biographical information from Jim Forest’s </a:t>
            </a:r>
            <a:r>
              <a:rPr lang="en-US" dirty="0">
                <a:solidFill>
                  <a:srgbClr val="FFFFFF"/>
                </a:solidFill>
                <a:hlinkClick r:id="rId3"/>
              </a:rPr>
              <a:t>introduction</a:t>
            </a:r>
            <a:r>
              <a:rPr lang="en-US" dirty="0">
                <a:solidFill>
                  <a:srgbClr val="FFFFFF"/>
                </a:solidFill>
              </a:rPr>
              <a:t> to Mother Maria </a:t>
            </a:r>
            <a:r>
              <a:rPr lang="en-US" dirty="0" err="1">
                <a:solidFill>
                  <a:srgbClr val="FFFFFF"/>
                </a:solidFill>
              </a:rPr>
              <a:t>Skobtsova</a:t>
            </a:r>
            <a:r>
              <a:rPr lang="en-US" dirty="0">
                <a:solidFill>
                  <a:srgbClr val="FFFFFF"/>
                </a:solidFill>
              </a:rPr>
              <a:t>: Essential Writings</a:t>
            </a:r>
          </a:p>
          <a:p>
            <a:pPr indent="-228600">
              <a:lnSpc>
                <a:spcPct val="110000"/>
              </a:lnSpc>
              <a:spcBef>
                <a:spcPts val="700"/>
              </a:spcBef>
            </a:pPr>
            <a:endParaRPr lang="en-US" dirty="0">
              <a:solidFill>
                <a:srgbClr val="FFFFFF"/>
              </a:solidFill>
            </a:endParaRPr>
          </a:p>
          <a:p>
            <a:pPr indent="-228600">
              <a:lnSpc>
                <a:spcPct val="110000"/>
              </a:lnSpc>
              <a:spcBef>
                <a:spcPts val="700"/>
              </a:spcBef>
            </a:pPr>
            <a:r>
              <a:rPr lang="en-US" dirty="0">
                <a:solidFill>
                  <a:srgbClr val="FFFFFF"/>
                </a:solidFill>
              </a:rPr>
              <a:t>Photos and icons from Jim Forest’s collection “</a:t>
            </a:r>
            <a:r>
              <a:rPr lang="en-US" dirty="0">
                <a:solidFill>
                  <a:srgbClr val="FFFFFF"/>
                </a:solidFill>
                <a:hlinkClick r:id="rId4"/>
              </a:rPr>
              <a:t>Saint Maria </a:t>
            </a:r>
            <a:r>
              <a:rPr lang="en-US" dirty="0" err="1">
                <a:solidFill>
                  <a:srgbClr val="FFFFFF"/>
                </a:solidFill>
                <a:hlinkClick r:id="rId4"/>
              </a:rPr>
              <a:t>Skobtsova</a:t>
            </a:r>
            <a:r>
              <a:rPr lang="en-US" dirty="0">
                <a:solidFill>
                  <a:srgbClr val="FFFFFF"/>
                </a:solidFill>
                <a:hlinkClick r:id="rId4"/>
              </a:rPr>
              <a:t> of Paris and her community</a:t>
            </a:r>
            <a:r>
              <a:rPr lang="en-US" dirty="0">
                <a:solidFill>
                  <a:srgbClr val="FFFFFF"/>
                </a:solidFill>
              </a:rPr>
              <a:t>” on </a:t>
            </a:r>
            <a:r>
              <a:rPr lang="en-US" dirty="0" err="1">
                <a:solidFill>
                  <a:srgbClr val="FFFFFF"/>
                </a:solidFill>
              </a:rPr>
              <a:t>flickr</a:t>
            </a:r>
            <a:endParaRPr lang="en-US" dirty="0">
              <a:solidFill>
                <a:srgbClr val="FFFFFF"/>
              </a:solidFill>
            </a:endParaRPr>
          </a:p>
          <a:p>
            <a:pPr indent="-228600">
              <a:lnSpc>
                <a:spcPct val="110000"/>
              </a:lnSpc>
              <a:spcBef>
                <a:spcPts val="700"/>
              </a:spcBef>
            </a:pPr>
            <a:endParaRPr lang="en-US" dirty="0">
              <a:solidFill>
                <a:srgbClr val="FFFFFF"/>
              </a:solidFill>
            </a:endParaRPr>
          </a:p>
          <a:p>
            <a:pPr indent="-228600">
              <a:lnSpc>
                <a:spcPct val="110000"/>
              </a:lnSpc>
              <a:spcBef>
                <a:spcPts val="700"/>
              </a:spcBef>
            </a:pPr>
            <a:r>
              <a:rPr lang="en-US" dirty="0">
                <a:solidFill>
                  <a:srgbClr val="FFFFFF"/>
                </a:solidFill>
              </a:rPr>
              <a:t>Watercolor by Jason </a:t>
            </a:r>
            <a:r>
              <a:rPr lang="en-US" dirty="0" err="1">
                <a:solidFill>
                  <a:srgbClr val="FFFFFF"/>
                </a:solidFill>
              </a:rPr>
              <a:t>Landsel</a:t>
            </a:r>
            <a:r>
              <a:rPr lang="en-US" dirty="0">
                <a:solidFill>
                  <a:srgbClr val="FFFFFF"/>
                </a:solidFill>
              </a:rPr>
              <a:t>, published by </a:t>
            </a:r>
            <a:r>
              <a:rPr lang="en-US" dirty="0">
                <a:solidFill>
                  <a:srgbClr val="FFFFFF"/>
                </a:solidFill>
                <a:hlinkClick r:id="rId5"/>
              </a:rPr>
              <a:t>Plough</a:t>
            </a:r>
            <a:endParaRPr lang="en-US" dirty="0">
              <a:solidFill>
                <a:srgbClr val="FFFFFF"/>
              </a:solidFill>
            </a:endParaRPr>
          </a:p>
          <a:p>
            <a:pPr indent="-228600">
              <a:lnSpc>
                <a:spcPct val="110000"/>
              </a:lnSpc>
              <a:spcBef>
                <a:spcPts val="700"/>
              </a:spcBef>
            </a:pPr>
            <a:endParaRPr lang="en-US" dirty="0">
              <a:solidFill>
                <a:srgbClr val="FFFFFF"/>
              </a:solidFill>
            </a:endParaRPr>
          </a:p>
        </p:txBody>
      </p:sp>
      <p:sp>
        <p:nvSpPr>
          <p:cNvPr id="19" name="TextBox 18">
            <a:extLst>
              <a:ext uri="{FF2B5EF4-FFF2-40B4-BE49-F238E27FC236}">
                <a16:creationId xmlns:a16="http://schemas.microsoft.com/office/drawing/2014/main" id="{2A42E12C-5031-4B0F-A54F-36EDC472132E}"/>
              </a:ext>
            </a:extLst>
          </p:cNvPr>
          <p:cNvSpPr txBox="1"/>
          <p:nvPr/>
        </p:nvSpPr>
        <p:spPr>
          <a:xfrm>
            <a:off x="1091198" y="5965429"/>
            <a:ext cx="3327991" cy="276999"/>
          </a:xfrm>
          <a:prstGeom prst="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r>
              <a:rPr lang="en-US" sz="1200" dirty="0">
                <a:solidFill>
                  <a:schemeClr val="accent6">
                    <a:lumMod val="75000"/>
                  </a:schemeClr>
                </a:solidFill>
              </a:rPr>
              <a:t>St. Maria and her community at 77 rue de </a:t>
            </a:r>
            <a:r>
              <a:rPr lang="en-US" sz="1200" dirty="0" err="1">
                <a:solidFill>
                  <a:schemeClr val="accent6">
                    <a:lumMod val="75000"/>
                  </a:schemeClr>
                </a:solidFill>
              </a:rPr>
              <a:t>Lourmel</a:t>
            </a:r>
            <a:endParaRPr lang="en-US" sz="1200" dirty="0">
              <a:solidFill>
                <a:schemeClr val="accent6">
                  <a:lumMod val="75000"/>
                </a:schemeClr>
              </a:solidFill>
            </a:endParaRPr>
          </a:p>
        </p:txBody>
      </p:sp>
    </p:spTree>
    <p:extLst>
      <p:ext uri="{BB962C8B-B14F-4D97-AF65-F5344CB8AC3E}">
        <p14:creationId xmlns:p14="http://schemas.microsoft.com/office/powerpoint/2010/main" val="381520243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docProps/app.xml><?xml version="1.0" encoding="utf-8"?>
<Properties xmlns="http://schemas.openxmlformats.org/officeDocument/2006/extended-properties" xmlns:vt="http://schemas.openxmlformats.org/officeDocument/2006/docPropsVTypes">
  <TotalTime>146</TotalTime>
  <Words>469</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Gill Sans MT</vt:lpstr>
      <vt:lpstr>Impact</vt:lpstr>
      <vt:lpstr>Badge</vt:lpstr>
      <vt:lpstr>Encountering the Poor</vt:lpstr>
      <vt:lpstr>St. Maria Skobtsova</vt:lpstr>
      <vt:lpstr>PowerPoint Presentation</vt:lpstr>
      <vt:lpstr>PowerPoint Presentation</vt:lpstr>
      <vt:lpstr>PowerPoint Presentation</vt:lpstr>
      <vt:lpstr>“I would say that we should not give away a single piece of bread unless the recipient means something as a person for us.”</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Encountering the Poor</dc:title>
  <dc:creator>Caroline Anhari</dc:creator>
  <cp:lastModifiedBy>Caroline Anhari</cp:lastModifiedBy>
  <cp:revision>10</cp:revision>
  <dcterms:created xsi:type="dcterms:W3CDTF">2019-12-07T22:30:41Z</dcterms:created>
  <dcterms:modified xsi:type="dcterms:W3CDTF">2019-12-08T23:31:52Z</dcterms:modified>
</cp:coreProperties>
</file>